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70" r:id="rId6"/>
    <p:sldId id="260" r:id="rId7"/>
    <p:sldId id="268" r:id="rId8"/>
    <p:sldId id="269" r:id="rId9"/>
    <p:sldId id="278" r:id="rId10"/>
    <p:sldId id="259" r:id="rId11"/>
    <p:sldId id="265" r:id="rId12"/>
    <p:sldId id="281" r:id="rId13"/>
    <p:sldId id="267" r:id="rId14"/>
    <p:sldId id="266" r:id="rId15"/>
    <p:sldId id="279" r:id="rId16"/>
    <p:sldId id="280" r:id="rId17"/>
    <p:sldId id="263" r:id="rId18"/>
    <p:sldId id="277" r:id="rId19"/>
    <p:sldId id="275" r:id="rId20"/>
    <p:sldId id="274" r:id="rId21"/>
    <p:sldId id="271" r:id="rId22"/>
    <p:sldId id="276" r:id="rId23"/>
    <p:sldId id="282" r:id="rId24"/>
    <p:sldId id="283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F8"/>
    <a:srgbClr val="BE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4970" autoAdjust="0"/>
  </p:normalViewPr>
  <p:slideViewPr>
    <p:cSldViewPr>
      <p:cViewPr varScale="1">
        <p:scale>
          <a:sx n="70" d="100"/>
          <a:sy n="70" d="100"/>
        </p:scale>
        <p:origin x="-160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D34C9-02C4-4DC7-8EE7-26556F3B29A0}" type="datetimeFigureOut">
              <a:rPr lang="en-US" smtClean="0"/>
              <a:t>5/5/2013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E5E27-7B21-4B57-B957-4AF23E76E7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1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how it looks like without transparency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E5E27-7B21-4B57-B957-4AF23E76E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2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r>
              <a:rPr lang="en-US" baseline="0" dirty="0" smtClean="0"/>
              <a:t> and visual abstraction of the scene is another alternative, but we want to have the capability of showing the circuit “as is” during the exploratory analysis of a simulation.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E5E27-7B21-4B57-B957-4AF23E76E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5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E5E27-7B21-4B57-B957-4AF23E76E7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</a:t>
            </a:r>
            <a:r>
              <a:rPr lang="en-US" baseline="0" dirty="0" smtClean="0"/>
              <a:t> of using the skeletons is that we can annotate the weights beforehand than then we don’t need to load the meshes, thus accelerating the loading phase.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E5E27-7B21-4B57-B957-4AF23E76E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 redondeado"/>
          <p:cNvSpPr/>
          <p:nvPr userDrawn="1"/>
        </p:nvSpPr>
        <p:spPr>
          <a:xfrm>
            <a:off x="683568" y="1196752"/>
            <a:ext cx="7776864" cy="1872208"/>
          </a:xfrm>
          <a:prstGeom prst="roundRect">
            <a:avLst>
              <a:gd name="adj" fmla="val 103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32" y="1412776"/>
            <a:ext cx="7772400" cy="158417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2976"/>
            <a:ext cx="6400800" cy="144016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EA051B39-B140-43FE-96DB-472A2B59CE7C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DA600BB2-27C5-458B-ABCE-839C88CF47CE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296144"/>
          </a:xfrm>
        </p:spPr>
        <p:txBody>
          <a:bodyPr/>
          <a:lstStyle>
            <a:lvl1pPr>
              <a:defRPr sz="4400" b="0" baseline="0">
                <a:latin typeface="Calibr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8464" y="6356350"/>
            <a:ext cx="356789" cy="365125"/>
          </a:xfrm>
        </p:spPr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7 CuadroTexto"/>
          <p:cNvSpPr txBox="1"/>
          <p:nvPr userDrawn="1"/>
        </p:nvSpPr>
        <p:spPr>
          <a:xfrm>
            <a:off x="414805" y="627195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J. Hernando, J. </a:t>
            </a:r>
            <a:r>
              <a:rPr lang="en-US" sz="1200" i="1" dirty="0" err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Biddiscombe</a:t>
            </a:r>
            <a:r>
              <a:rPr lang="en-US" sz="1200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et al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Practical rendering of detailed neuron simulations</a:t>
            </a:r>
            <a:endParaRPr lang="en-US" sz="1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4231838" y="6364284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EGPGV ’13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09CAEA93-55E7-4DA9-90C2-089A26EEFEC4}" type="datetime1">
              <a:rPr lang="en-US" smtClean="0"/>
              <a:t>5/5/2013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E34CF3C7-6809-4F39-BD67-A75817BDDE0A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5/5/2013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40BAADF0-1749-4E8B-9691-B44A5F8C0895}" type="datetime1">
              <a:rPr lang="en-US" smtClean="0"/>
              <a:t>5/5/2013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A8AF628A-A867-4937-BBE5-207DB6F9C51A}" type="datetime1">
              <a:rPr lang="en-US" smtClean="0"/>
              <a:t>5/5/2013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118BBB94-68E6-4675-A946-F1C5994EDBD7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0113" y="6356350"/>
            <a:ext cx="2869210" cy="365125"/>
          </a:xfrm>
          <a:prstGeom prst="rect">
            <a:avLst/>
          </a:prstGeom>
        </p:spPr>
        <p:txBody>
          <a:bodyPr/>
          <a:lstStyle/>
          <a:p>
            <a:fld id="{DC3B8377-21E3-4835-B75D-4E2847E2750F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412885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6443"/>
            <a:ext cx="8280920" cy="620634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Calibri" pitchFamily="34" charset="0"/>
          <a:ea typeface="+mj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8032" y="1412777"/>
            <a:ext cx="7772400" cy="1584176"/>
          </a:xfrm>
        </p:spPr>
        <p:txBody>
          <a:bodyPr/>
          <a:lstStyle/>
          <a:p>
            <a:r>
              <a:rPr lang="en-US" sz="5000" dirty="0" smtClean="0"/>
              <a:t>Practical rendering of detailed neuron simulations</a:t>
            </a:r>
            <a:endParaRPr lang="en-US" sz="50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3356992"/>
            <a:ext cx="7160840" cy="144016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b="1" dirty="0" smtClean="0"/>
              <a:t>Juan B. Hernando</a:t>
            </a:r>
            <a:r>
              <a:rPr lang="en-US" b="1" baseline="30000" dirty="0" smtClean="0"/>
              <a:t>1</a:t>
            </a:r>
            <a:r>
              <a:rPr lang="en-US" b="1" dirty="0" smtClean="0"/>
              <a:t>, John Biddiscombe</a:t>
            </a:r>
            <a:r>
              <a:rPr lang="en-US" b="1" baseline="30000" dirty="0" smtClean="0"/>
              <a:t>2</a:t>
            </a:r>
            <a:r>
              <a:rPr lang="en-US" b="1" dirty="0" smtClean="0"/>
              <a:t>, </a:t>
            </a:r>
            <a:r>
              <a:rPr lang="en-US" b="1" dirty="0" err="1" smtClean="0"/>
              <a:t>Bidur</a:t>
            </a:r>
            <a:r>
              <a:rPr lang="en-US" b="1" dirty="0" smtClean="0"/>
              <a:t> Bohara</a:t>
            </a:r>
            <a:r>
              <a:rPr lang="en-US" b="1" baseline="30000" dirty="0" smtClean="0"/>
              <a:t>3</a:t>
            </a:r>
            <a:r>
              <a:rPr lang="en-US" b="1" dirty="0" smtClean="0"/>
              <a:t>,</a:t>
            </a:r>
            <a:br>
              <a:rPr lang="en-US" b="1" dirty="0" smtClean="0"/>
            </a:br>
            <a:r>
              <a:rPr lang="en-US" b="1" dirty="0" smtClean="0"/>
              <a:t>Stefan Eilemann</a:t>
            </a:r>
            <a:r>
              <a:rPr lang="en-US" b="1" baseline="30000" dirty="0" smtClean="0"/>
              <a:t>3</a:t>
            </a:r>
            <a:r>
              <a:rPr lang="en-US" b="1" dirty="0" smtClean="0"/>
              <a:t> and Felix Schüerman</a:t>
            </a:r>
            <a:r>
              <a:rPr lang="en-US" b="1" dirty="0"/>
              <a:t>n</a:t>
            </a:r>
            <a:r>
              <a:rPr lang="en-US" b="1" baseline="30000" dirty="0"/>
              <a:t>3</a:t>
            </a:r>
          </a:p>
          <a:p>
            <a:pPr algn="r"/>
            <a:r>
              <a:rPr lang="en-US" sz="1600" baseline="30000" dirty="0"/>
              <a:t>1</a:t>
            </a:r>
            <a:r>
              <a:rPr lang="en-US" sz="1600" dirty="0" smtClean="0"/>
              <a:t>Cajal </a:t>
            </a:r>
            <a:r>
              <a:rPr lang="en-US" sz="1600" dirty="0"/>
              <a:t>Blue Brain </a:t>
            </a:r>
            <a:r>
              <a:rPr lang="en-US" sz="1600" dirty="0" smtClean="0"/>
              <a:t>(</a:t>
            </a:r>
            <a:r>
              <a:rPr lang="en-US" sz="1600" dirty="0" err="1" smtClean="0"/>
              <a:t>CeSViMa</a:t>
            </a:r>
            <a:r>
              <a:rPr lang="en-US" sz="1600" dirty="0" smtClean="0"/>
              <a:t> – UPM), Spain</a:t>
            </a:r>
            <a:br>
              <a:rPr lang="en-US" sz="1600" dirty="0" smtClean="0"/>
            </a:br>
            <a:r>
              <a:rPr lang="en-US" sz="1600" baseline="30000" dirty="0" smtClean="0"/>
              <a:t>2</a:t>
            </a:r>
            <a:r>
              <a:rPr lang="en-US" sz="1600" dirty="0" smtClean="0"/>
              <a:t>CSCS, Swiss National Supercomputing Center, Switzerland </a:t>
            </a:r>
            <a:br>
              <a:rPr lang="en-US" sz="1600" dirty="0" smtClean="0"/>
            </a:br>
            <a:r>
              <a:rPr lang="en-US" sz="1600" baseline="30000" dirty="0" smtClean="0"/>
              <a:t>3</a:t>
            </a:r>
            <a:r>
              <a:rPr lang="en-US" sz="1600" dirty="0" smtClean="0"/>
              <a:t>Blue </a:t>
            </a:r>
            <a:r>
              <a:rPr lang="en-US" sz="1600" dirty="0"/>
              <a:t>Brain Project (EPFL</a:t>
            </a:r>
            <a:r>
              <a:rPr lang="en-US" sz="1600" dirty="0" smtClean="0"/>
              <a:t>), Switzerland</a:t>
            </a:r>
            <a:endParaRPr lang="en-US" sz="1600" dirty="0"/>
          </a:p>
          <a:p>
            <a:endParaRPr lang="en-US" b="1" dirty="0" smtClean="0"/>
          </a:p>
        </p:txBody>
      </p:sp>
      <p:sp>
        <p:nvSpPr>
          <p:cNvPr id="7" name="6 CuadroTexto"/>
          <p:cNvSpPr txBox="1"/>
          <p:nvPr/>
        </p:nvSpPr>
        <p:spPr>
          <a:xfrm>
            <a:off x="2987824" y="4839918"/>
            <a:ext cx="2909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EGPGV, May 2013, </a:t>
            </a:r>
            <a:r>
              <a:rPr 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Girona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92" y="5651573"/>
            <a:ext cx="2693170" cy="625073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88580"/>
            <a:ext cx="2071379" cy="72012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98" y="5477414"/>
            <a:ext cx="1440162" cy="9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Ad hoc </a:t>
            </a:r>
            <a:r>
              <a:rPr lang="en-US" dirty="0" smtClean="0"/>
              <a:t>solution:</a:t>
            </a:r>
            <a:r>
              <a:rPr lang="en-US" i="1" dirty="0" smtClean="0"/>
              <a:t> </a:t>
            </a:r>
            <a:r>
              <a:rPr lang="en-US" dirty="0" err="1" smtClean="0"/>
              <a:t>RTNeuron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b="1" dirty="0" smtClean="0"/>
              <a:t>Equalizer</a:t>
            </a:r>
            <a:r>
              <a:rPr lang="en-US" dirty="0" smtClean="0"/>
              <a:t> for parallel rendering</a:t>
            </a:r>
          </a:p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On-membrane scalar variable visualization.</a:t>
            </a:r>
          </a:p>
          <a:p>
            <a:pPr lvl="1"/>
            <a:r>
              <a:rPr lang="en-US" dirty="0" smtClean="0"/>
              <a:t>Spike visualization.</a:t>
            </a:r>
          </a:p>
          <a:p>
            <a:pPr lvl="1"/>
            <a:r>
              <a:rPr lang="en-US" dirty="0" smtClean="0"/>
              <a:t>LODs.</a:t>
            </a:r>
          </a:p>
          <a:p>
            <a:pPr lvl="1"/>
            <a:r>
              <a:rPr lang="en-US" dirty="0" smtClean="0"/>
              <a:t>Dual depth peeling for transparency.</a:t>
            </a:r>
          </a:p>
          <a:p>
            <a:pPr lvl="1"/>
            <a:r>
              <a:rPr lang="en-US" dirty="0" smtClean="0"/>
              <a:t>Sort-</a:t>
            </a:r>
            <a:r>
              <a:rPr lang="en-US" dirty="0" err="1" smtClean="0"/>
              <a:t>firt</a:t>
            </a:r>
            <a:r>
              <a:rPr lang="en-US" dirty="0" smtClean="0"/>
              <a:t>, sort-last.</a:t>
            </a:r>
          </a:p>
          <a:p>
            <a:pPr lvl="1"/>
            <a:r>
              <a:rPr lang="en-US" dirty="0" smtClean="0"/>
              <a:t>Accumulation-based anti-aliasing when idle.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6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RTNeuron</a:t>
            </a:r>
            <a:r>
              <a:rPr lang="en-US" dirty="0"/>
              <a:t>:</a:t>
            </a:r>
            <a:r>
              <a:rPr lang="en-US" dirty="0" smtClean="0"/>
              <a:t> sort-first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Capsule skeleton-based view frustum culling executed in the GPU.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85164"/>
            <a:ext cx="6336704" cy="3824156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5471592" y="5460032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itchFamily="34" charset="0"/>
                <a:cs typeface="Calibri" pitchFamily="34" charset="0"/>
              </a:rPr>
              <a:t>[</a:t>
            </a:r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Towards </a:t>
            </a:r>
            <a:r>
              <a:rPr lang="en-US" sz="1200" i="1" dirty="0">
                <a:latin typeface="Calibri" pitchFamily="34" charset="0"/>
                <a:cs typeface="Calibri" pitchFamily="34" charset="0"/>
              </a:rPr>
              <a:t>real-time visualization of detailed neural </a:t>
            </a:r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tissue models</a:t>
            </a:r>
            <a:r>
              <a:rPr lang="en-US" sz="1200" i="1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view frustum </a:t>
            </a:r>
            <a:r>
              <a:rPr lang="en-US" sz="1200" i="1" dirty="0">
                <a:latin typeface="Calibri" pitchFamily="34" charset="0"/>
                <a:cs typeface="Calibri" pitchFamily="34" charset="0"/>
              </a:rPr>
              <a:t>culling for parallel </a:t>
            </a:r>
            <a:r>
              <a:rPr lang="en-US" sz="1200" i="1" dirty="0" smtClean="0">
                <a:latin typeface="Calibri" pitchFamily="34" charset="0"/>
                <a:cs typeface="Calibri" pitchFamily="34" charset="0"/>
              </a:rPr>
              <a:t>rendering</a:t>
            </a:r>
          </a:p>
          <a:p>
            <a:r>
              <a:rPr lang="en-US" sz="1200" dirty="0" smtClean="0">
                <a:latin typeface="Calibri" pitchFamily="34" charset="0"/>
                <a:cs typeface="Calibri" pitchFamily="34" charset="0"/>
              </a:rPr>
              <a:t>Hernando et al, </a:t>
            </a:r>
            <a:r>
              <a:rPr lang="en-US" sz="1200" dirty="0" err="1" smtClean="0">
                <a:latin typeface="Calibri" pitchFamily="34" charset="0"/>
                <a:cs typeface="Calibri" pitchFamily="34" charset="0"/>
              </a:rPr>
              <a:t>BioVis</a:t>
            </a:r>
            <a:r>
              <a:rPr lang="en-US" sz="1200" dirty="0" smtClean="0">
                <a:latin typeface="Calibri" pitchFamily="34" charset="0"/>
                <a:cs typeface="Calibri" pitchFamily="34" charset="0"/>
              </a:rPr>
              <a:t> 2012]</a:t>
            </a: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RTNeuron</a:t>
            </a:r>
            <a:r>
              <a:rPr lang="en-US" dirty="0" smtClean="0"/>
              <a:t>: sort-first</a:t>
            </a:r>
            <a:endParaRPr lang="en-U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RTNeuron</a:t>
            </a:r>
            <a:r>
              <a:rPr lang="en-US" dirty="0"/>
              <a:t>:</a:t>
            </a:r>
            <a:r>
              <a:rPr lang="en-US" dirty="0" smtClean="0"/>
              <a:t> sort-last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91264" cy="406531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Balanced </a:t>
            </a:r>
            <a:r>
              <a:rPr lang="en-US" b="1" dirty="0" err="1" smtClean="0"/>
              <a:t>kd</a:t>
            </a:r>
            <a:r>
              <a:rPr lang="en-US" b="1" dirty="0" smtClean="0"/>
              <a:t>-tree</a:t>
            </a:r>
            <a:r>
              <a:rPr lang="en-US" dirty="0" smtClean="0"/>
              <a:t> partition of the scene.</a:t>
            </a:r>
          </a:p>
          <a:p>
            <a:r>
              <a:rPr lang="en-US" dirty="0" smtClean="0"/>
              <a:t>Each node builds only a portion of the tree.</a:t>
            </a:r>
          </a:p>
          <a:p>
            <a:r>
              <a:rPr lang="en-US" dirty="0" smtClean="0"/>
              <a:t>View frustum code is reused to soft clip the meshes to the leaf box. </a:t>
            </a:r>
            <a:r>
              <a:rPr lang="en-US" dirty="0"/>
              <a:t>If </a:t>
            </a:r>
            <a:r>
              <a:rPr lang="en-US" dirty="0" smtClean="0"/>
              <a:t>neuron geometries are unique the meshes can be hard clipped.</a:t>
            </a:r>
          </a:p>
          <a:p>
            <a:r>
              <a:rPr lang="en-US" dirty="0" smtClean="0"/>
              <a:t>An OpenGL clip plane is set up for each leaf face.</a:t>
            </a:r>
          </a:p>
          <a:p>
            <a:r>
              <a:rPr lang="en-US" b="1" dirty="0" smtClean="0"/>
              <a:t>Direct-send</a:t>
            </a:r>
            <a:r>
              <a:rPr lang="en-US" dirty="0" smtClean="0"/>
              <a:t> is used for parallel compositing of the final image. </a:t>
            </a:r>
            <a:r>
              <a:rPr lang="en-US" b="1" dirty="0"/>
              <a:t>Z</a:t>
            </a:r>
            <a:r>
              <a:rPr lang="en-US" b="1" dirty="0" smtClean="0"/>
              <a:t>-buffer not transferred</a:t>
            </a:r>
            <a:r>
              <a:rPr lang="en-US" dirty="0" smtClean="0"/>
              <a:t>, only the compositing order.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RTNeuron</a:t>
            </a:r>
            <a:r>
              <a:rPr lang="en-US" dirty="0" smtClean="0"/>
              <a:t>: sort-last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k-d tree </a:t>
            </a:r>
            <a:r>
              <a:rPr lang="en-US" dirty="0" smtClean="0"/>
              <a:t>is built combining skeletal and mesh information.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18" y="2765274"/>
            <a:ext cx="4560114" cy="40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16" y="2543124"/>
            <a:ext cx="6836284" cy="43289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557209"/>
            <a:ext cx="6881266" cy="430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78" y="2580573"/>
            <a:ext cx="6668822" cy="4291511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Off-the-self solution: ParaView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Neurons loaded, divided randomly amongst processes (</a:t>
            </a:r>
            <a:r>
              <a:rPr lang="en-US" sz="2600" dirty="0" smtClean="0"/>
              <a:t>to avoid layer imbalances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Entire mesh partitioned using custom </a:t>
            </a:r>
            <a:r>
              <a:rPr lang="en-US" dirty="0" err="1" smtClean="0"/>
              <a:t>vtk+zoltan</a:t>
            </a:r>
            <a:r>
              <a:rPr lang="en-US" dirty="0" smtClean="0"/>
              <a:t> filter (</a:t>
            </a:r>
            <a:r>
              <a:rPr lang="en-US" sz="2600" dirty="0" smtClean="0"/>
              <a:t>NB. not neuron specific</a:t>
            </a:r>
            <a:r>
              <a:rPr lang="en-US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Each process renders piece using back to front depth sort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Final image composited in back-front ordered using node order </a:t>
            </a:r>
            <a:r>
              <a:rPr lang="en-US" dirty="0" err="1" smtClean="0"/>
              <a:t>KdTree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866507" y="3608682"/>
            <a:ext cx="6060351" cy="2603321"/>
            <a:chOff x="611560" y="2708920"/>
            <a:chExt cx="6060351" cy="2603321"/>
          </a:xfrm>
        </p:grpSpPr>
        <p:sp>
          <p:nvSpPr>
            <p:cNvPr id="43" name="Rectangle 42"/>
            <p:cNvSpPr/>
            <p:nvPr/>
          </p:nvSpPr>
          <p:spPr>
            <a:xfrm>
              <a:off x="611560" y="2708920"/>
              <a:ext cx="1584176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Mesh Partition Filter</a:t>
              </a:r>
              <a:endParaRPr lang="en-GB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2195736" y="3032956"/>
              <a:ext cx="64807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50263" y="2708920"/>
              <a:ext cx="1584176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Depth Sort</a:t>
              </a:r>
            </a:p>
            <a:p>
              <a:pPr algn="ctr"/>
              <a:r>
                <a:rPr lang="en-GB" dirty="0" smtClean="0"/>
                <a:t>Painter</a:t>
              </a:r>
              <a:endParaRPr lang="en-GB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87735" y="2708920"/>
              <a:ext cx="1584176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Compositor</a:t>
              </a:r>
              <a:endParaRPr lang="en-GB" dirty="0"/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4440894" y="3032956"/>
              <a:ext cx="648072" cy="288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Down Arrow 47"/>
            <p:cNvSpPr/>
            <p:nvPr/>
          </p:nvSpPr>
          <p:spPr>
            <a:xfrm>
              <a:off x="1263475" y="3645024"/>
              <a:ext cx="280346" cy="57606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71810" y="4221088"/>
              <a:ext cx="1263676" cy="79208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KdTree</a:t>
              </a:r>
              <a:endParaRPr lang="en-GB" dirty="0"/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2057515" y="4473116"/>
              <a:ext cx="3760650" cy="288032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dk1"/>
                </a:solidFill>
              </a:endParaRPr>
            </a:p>
          </p:txBody>
        </p:sp>
        <p:sp>
          <p:nvSpPr>
            <p:cNvPr id="51" name="Down Arrow 50"/>
            <p:cNvSpPr/>
            <p:nvPr/>
          </p:nvSpPr>
          <p:spPr>
            <a:xfrm flipV="1">
              <a:off x="5739650" y="3645023"/>
              <a:ext cx="280346" cy="1116124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57515" y="4665910"/>
              <a:ext cx="3760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Passed via Extent Translator Information Key down pipeline</a:t>
              </a:r>
              <a:endParaRPr lang="en-GB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77" y="2580572"/>
            <a:ext cx="6668823" cy="42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 -0.01551 L -0.00937 -0.1877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61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22222E-6 L 0.00747 -0.3490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17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00278 -0.51041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2553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ParaView Implementations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CPU</a:t>
            </a:r>
          </a:p>
          <a:p>
            <a:pPr lvl="1"/>
            <a:r>
              <a:rPr lang="en-GB" dirty="0" smtClean="0"/>
              <a:t>Mappers : </a:t>
            </a:r>
            <a:r>
              <a:rPr lang="en-GB" dirty="0" err="1" smtClean="0"/>
              <a:t>DepthSort</a:t>
            </a:r>
            <a:r>
              <a:rPr lang="en-GB" dirty="0" smtClean="0"/>
              <a:t> (generates indices), </a:t>
            </a:r>
          </a:p>
          <a:p>
            <a:pPr lvl="1"/>
            <a:r>
              <a:rPr lang="en-GB" dirty="0" err="1" smtClean="0"/>
              <a:t>PolygonMapper</a:t>
            </a:r>
            <a:r>
              <a:rPr lang="en-GB" dirty="0" smtClean="0"/>
              <a:t> (renders by index)</a:t>
            </a:r>
          </a:p>
          <a:p>
            <a:r>
              <a:rPr lang="en-GB" dirty="0" smtClean="0"/>
              <a:t>GPU</a:t>
            </a:r>
          </a:p>
          <a:p>
            <a:pPr lvl="1"/>
            <a:r>
              <a:rPr lang="en-GB" dirty="0" smtClean="0"/>
              <a:t>Piston </a:t>
            </a:r>
            <a:r>
              <a:rPr lang="en-GB" smtClean="0"/>
              <a:t>Mapper (</a:t>
            </a:r>
            <a:r>
              <a:rPr lang="en-GB" dirty="0" smtClean="0"/>
              <a:t>thrust), </a:t>
            </a:r>
          </a:p>
          <a:p>
            <a:pPr lvl="2"/>
            <a:r>
              <a:rPr lang="en-GB" dirty="0" smtClean="0"/>
              <a:t>Compute distance (thrust::</a:t>
            </a:r>
            <a:r>
              <a:rPr lang="en-GB" dirty="0" err="1" smtClean="0"/>
              <a:t>for_each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Depth sort - thrust</a:t>
            </a:r>
            <a:r>
              <a:rPr lang="en-GB" dirty="0"/>
              <a:t>:: </a:t>
            </a:r>
            <a:r>
              <a:rPr lang="en-GB" dirty="0" err="1"/>
              <a:t>sort_by_key</a:t>
            </a:r>
            <a:endParaRPr lang="en-GB" dirty="0" smtClean="0"/>
          </a:p>
          <a:p>
            <a:pPr lvl="2"/>
            <a:r>
              <a:rPr lang="en-GB" dirty="0" smtClean="0"/>
              <a:t>Pass </a:t>
            </a:r>
            <a:r>
              <a:rPr lang="en-GB" dirty="0"/>
              <a:t>arrays directly to </a:t>
            </a:r>
            <a:r>
              <a:rPr lang="en-GB" dirty="0" err="1"/>
              <a:t>vtkgl</a:t>
            </a:r>
            <a:r>
              <a:rPr lang="en-GB" dirty="0"/>
              <a:t>::</a:t>
            </a:r>
            <a:r>
              <a:rPr lang="en-GB" dirty="0" err="1" smtClean="0"/>
              <a:t>BindBuffer</a:t>
            </a:r>
            <a:r>
              <a:rPr lang="en-GB" dirty="0" smtClean="0"/>
              <a:t> (&amp;</a:t>
            </a:r>
            <a:r>
              <a:rPr lang="en-GB" dirty="0" err="1" smtClean="0"/>
              <a:t>etc</a:t>
            </a:r>
            <a:r>
              <a:rPr lang="en-GB" dirty="0" smtClean="0"/>
              <a:t>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5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10,000 neuron circuit with 1.4 </a:t>
            </a:r>
            <a:r>
              <a:rPr lang="en-US" dirty="0"/>
              <a:t>× 10</a:t>
            </a:r>
            <a:r>
              <a:rPr lang="en-US" baseline="30000" dirty="0"/>
              <a:t>6 </a:t>
            </a:r>
            <a:r>
              <a:rPr lang="en-US" dirty="0"/>
              <a:t> </a:t>
            </a:r>
            <a:r>
              <a:rPr lang="en-US" dirty="0" smtClean="0"/>
              <a:t>triangles.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 err="1" smtClean="0"/>
              <a:t>subcircuits</a:t>
            </a:r>
            <a:r>
              <a:rPr lang="en-US" dirty="0"/>
              <a:t> </a:t>
            </a:r>
            <a:r>
              <a:rPr lang="en-US" dirty="0" smtClean="0"/>
              <a:t>for strong scaling: 1,000 neurons (14.5 </a:t>
            </a:r>
            <a:r>
              <a:rPr lang="en-US" dirty="0"/>
              <a:t>× 10</a:t>
            </a:r>
            <a:r>
              <a:rPr lang="en-US" baseline="30000" dirty="0"/>
              <a:t>6 </a:t>
            </a:r>
            <a:r>
              <a:rPr lang="en-US" dirty="0" smtClean="0"/>
              <a:t>tri) 2,000 neurons (30 </a:t>
            </a:r>
            <a:r>
              <a:rPr lang="en-US" dirty="0"/>
              <a:t>× 10</a:t>
            </a:r>
            <a:r>
              <a:rPr lang="en-US" baseline="30000" dirty="0"/>
              <a:t>6 </a:t>
            </a:r>
            <a:r>
              <a:rPr lang="en-US" dirty="0" smtClean="0"/>
              <a:t>tri) and 5,000 neurons (720 </a:t>
            </a:r>
            <a:r>
              <a:rPr lang="en-US" dirty="0"/>
              <a:t>× 10</a:t>
            </a:r>
            <a:r>
              <a:rPr lang="en-US" baseline="30000" dirty="0"/>
              <a:t>6 </a:t>
            </a:r>
            <a:r>
              <a:rPr lang="en-US" dirty="0" smtClean="0"/>
              <a:t>tri).</a:t>
            </a:r>
          </a:p>
          <a:p>
            <a:r>
              <a:rPr lang="en-US" dirty="0" smtClean="0"/>
              <a:t>Two </a:t>
            </a:r>
            <a:r>
              <a:rPr lang="en-US" dirty="0"/>
              <a:t>viewpoints </a:t>
            </a:r>
            <a:r>
              <a:rPr lang="en-US" dirty="0" smtClean="0"/>
              <a:t>(full view, close up) with </a:t>
            </a:r>
            <a:r>
              <a:rPr lang="en-US" dirty="0"/>
              <a:t>opaque and transparent geometry, 1920 × 1200 </a:t>
            </a:r>
            <a:r>
              <a:rPr lang="en-US" dirty="0" smtClean="0"/>
              <a:t>resolution.</a:t>
            </a:r>
          </a:p>
          <a:p>
            <a:r>
              <a:rPr lang="en-US" dirty="0" smtClean="0"/>
              <a:t>GPU accelerated rendering: Fat-node cluster (up to 6 nodes):</a:t>
            </a:r>
          </a:p>
          <a:p>
            <a:pPr lvl="1"/>
            <a:r>
              <a:rPr lang="en-US" dirty="0" smtClean="0"/>
              <a:t>Dual </a:t>
            </a:r>
            <a:r>
              <a:rPr lang="en-US" dirty="0"/>
              <a:t>six-core 3.47GHz processors (Intel Xeon X5690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24 </a:t>
            </a:r>
            <a:r>
              <a:rPr lang="en-US" dirty="0"/>
              <a:t>GB </a:t>
            </a:r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3 GeForce GTX 580 each</a:t>
            </a:r>
          </a:p>
          <a:p>
            <a:pPr lvl="1"/>
            <a:r>
              <a:rPr lang="en-US" dirty="0"/>
              <a:t>40 Gb/s </a:t>
            </a:r>
            <a:r>
              <a:rPr lang="en-US" dirty="0" smtClean="0"/>
              <a:t>QDR </a:t>
            </a:r>
            <a:r>
              <a:rPr lang="en-US" dirty="0" err="1" smtClean="0"/>
              <a:t>Infiniband</a:t>
            </a:r>
            <a:r>
              <a:rPr lang="en-US" dirty="0" smtClean="0"/>
              <a:t> interconnect</a:t>
            </a:r>
          </a:p>
          <a:p>
            <a:r>
              <a:rPr lang="en-US" dirty="0" smtClean="0"/>
              <a:t>CPU </a:t>
            </a:r>
            <a:r>
              <a:rPr lang="en-US" dirty="0"/>
              <a:t>only rendering: Cray </a:t>
            </a:r>
            <a:r>
              <a:rPr lang="en-US" dirty="0" smtClean="0"/>
              <a:t>XK7, 272 </a:t>
            </a:r>
            <a:r>
              <a:rPr lang="en-US" dirty="0"/>
              <a:t>nodes of 2.1Ghz 16-core AMD </a:t>
            </a:r>
            <a:r>
              <a:rPr lang="en-US" dirty="0" smtClean="0"/>
              <a:t>Opteron.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8" y="1461271"/>
            <a:ext cx="7632000" cy="476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4" y="1461200"/>
            <a:ext cx="7632002" cy="477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Rendered views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6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in </a:t>
            </a:r>
            <a:r>
              <a:rPr lang="en-US" dirty="0" err="1" smtClean="0"/>
              <a:t>RTNeuron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4013032" cy="246955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16" y="3861048"/>
            <a:ext cx="4013032" cy="246955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013032" cy="2469558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861048"/>
            <a:ext cx="4013032" cy="24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Background: The Blue Brain Project</a:t>
            </a:r>
            <a:endParaRPr lang="en-US" dirty="0"/>
          </a:p>
          <a:p>
            <a:pPr lvl="1"/>
            <a:r>
              <a:rPr lang="en-US" dirty="0" smtClean="0"/>
              <a:t>Simulating detailed cortical tissue</a:t>
            </a:r>
          </a:p>
          <a:p>
            <a:r>
              <a:rPr lang="en-US" dirty="0" smtClean="0"/>
              <a:t>Motivations</a:t>
            </a:r>
          </a:p>
          <a:p>
            <a:r>
              <a:rPr lang="en-US" dirty="0" smtClean="0"/>
              <a:t>Proposed solutions:</a:t>
            </a:r>
          </a:p>
          <a:p>
            <a:pPr lvl="1"/>
            <a:r>
              <a:rPr lang="en-US" dirty="0" err="1" smtClean="0"/>
              <a:t>RTNeuron</a:t>
            </a:r>
            <a:endParaRPr lang="en-US" dirty="0" smtClean="0"/>
          </a:p>
          <a:p>
            <a:pPr lvl="1"/>
            <a:r>
              <a:rPr lang="en-US" dirty="0" err="1" smtClean="0"/>
              <a:t>Paraview</a:t>
            </a:r>
            <a:r>
              <a:rPr lang="en-US" dirty="0" smtClean="0"/>
              <a:t> + extensions</a:t>
            </a:r>
          </a:p>
          <a:p>
            <a:r>
              <a:rPr lang="en-US" dirty="0" smtClean="0"/>
              <a:t>Experimental results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in </a:t>
            </a:r>
            <a:r>
              <a:rPr lang="en-US" dirty="0" err="1" smtClean="0"/>
              <a:t>Paraview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26537"/>
            <a:ext cx="3702678" cy="2278571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8" y="4503305"/>
            <a:ext cx="2432309" cy="1828804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20" y="4503305"/>
            <a:ext cx="2432309" cy="182880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99" y="4503305"/>
            <a:ext cx="2432309" cy="1828804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007" y="1826536"/>
            <a:ext cx="3702678" cy="2278571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875640" y="1457352"/>
            <a:ext cx="3836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GPU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acceletered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rendering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962133" y="4041640"/>
            <a:ext cx="288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CPU only rendering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scaling in </a:t>
            </a:r>
            <a:r>
              <a:rPr lang="en-US" dirty="0" err="1" smtClean="0"/>
              <a:t>RTNeuron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8" name="17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04" y="1467568"/>
            <a:ext cx="3941352" cy="2425448"/>
          </a:xfr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68" y="3955880"/>
            <a:ext cx="3941352" cy="2425448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8" y="1476712"/>
            <a:ext cx="3941352" cy="24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 in </a:t>
            </a:r>
            <a:r>
              <a:rPr lang="en-US" dirty="0" err="1"/>
              <a:t>RTNeuron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260562"/>
            <a:ext cx="3110642" cy="1472694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32" y="1453067"/>
            <a:ext cx="3868392" cy="238054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39363"/>
            <a:ext cx="3868392" cy="2380549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847344"/>
            <a:ext cx="3868392" cy="2380549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5192612" y="5926744"/>
            <a:ext cx="2903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400 neurons ≈ 5.6 × 10</a:t>
            </a:r>
            <a:r>
              <a:rPr lang="en-US" sz="1600" baseline="30000" dirty="0" smtClean="0">
                <a:latin typeface="Calibri" pitchFamily="34" charset="0"/>
                <a:cs typeface="Calibri" pitchFamily="34" charset="0"/>
              </a:rPr>
              <a:t>6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triangles</a:t>
            </a:r>
            <a:endParaRPr lang="en-US" sz="1600" baseline="30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err="1" smtClean="0"/>
              <a:t>RTNeuron</a:t>
            </a:r>
            <a:endParaRPr lang="en-US" sz="3600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 err="1" smtClean="0"/>
              <a:t>Paraview</a:t>
            </a:r>
            <a:endParaRPr lang="en-US" sz="36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smtClean="0"/>
              <a:t>Pros</a:t>
            </a:r>
          </a:p>
          <a:p>
            <a:pPr lvl="1"/>
            <a:r>
              <a:rPr lang="en-US" sz="2000" dirty="0" err="1" smtClean="0"/>
              <a:t>Slighty</a:t>
            </a:r>
            <a:r>
              <a:rPr lang="en-US" sz="2000" dirty="0" smtClean="0"/>
              <a:t> faster.</a:t>
            </a:r>
          </a:p>
          <a:p>
            <a:pPr lvl="1"/>
            <a:r>
              <a:rPr lang="en-US" sz="2000" dirty="0" smtClean="0"/>
              <a:t>Better performance in close ups (thanks to VFC).</a:t>
            </a:r>
          </a:p>
          <a:p>
            <a:pPr lvl="1"/>
            <a:r>
              <a:rPr lang="en-US" sz="2000" dirty="0" smtClean="0"/>
              <a:t>More flexible.</a:t>
            </a:r>
          </a:p>
          <a:p>
            <a:pPr lvl="1"/>
            <a:r>
              <a:rPr lang="en-US" sz="2000" dirty="0" smtClean="0"/>
              <a:t>Faster pre-processing time.</a:t>
            </a:r>
          </a:p>
          <a:p>
            <a:r>
              <a:rPr lang="en-US" sz="2800" dirty="0" smtClean="0"/>
              <a:t>Cons</a:t>
            </a:r>
          </a:p>
          <a:p>
            <a:pPr lvl="1"/>
            <a:r>
              <a:rPr lang="en-US" sz="2000" dirty="0" smtClean="0"/>
              <a:t>Less scalable.</a:t>
            </a:r>
          </a:p>
          <a:p>
            <a:pPr lvl="1"/>
            <a:r>
              <a:rPr lang="en-US" sz="2000" dirty="0" smtClean="0"/>
              <a:t>Non trivial implementation .</a:t>
            </a:r>
            <a:endParaRPr lang="en-US" sz="2000" dirty="0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800" dirty="0" smtClean="0"/>
              <a:t>Pros</a:t>
            </a:r>
          </a:p>
          <a:p>
            <a:pPr lvl="1"/>
            <a:r>
              <a:rPr lang="en-US" sz="2000" dirty="0" smtClean="0"/>
              <a:t>Simpler implementation</a:t>
            </a:r>
          </a:p>
          <a:p>
            <a:pPr lvl="1"/>
            <a:r>
              <a:rPr lang="en-US" sz="2000" dirty="0" smtClean="0"/>
              <a:t>Very good scalability in CPU rendering mode</a:t>
            </a:r>
          </a:p>
          <a:p>
            <a:r>
              <a:rPr lang="en-US" sz="2800" dirty="0" smtClean="0"/>
              <a:t>Cons</a:t>
            </a:r>
          </a:p>
          <a:p>
            <a:pPr lvl="1"/>
            <a:r>
              <a:rPr lang="en-US" sz="2000" dirty="0" smtClean="0"/>
              <a:t>Close up rendering less efficient due to the order between VFC and sorting steps.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1" name="10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RTNeuron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ort-first like partitions in z-axis to reduce depth complexity.</a:t>
            </a:r>
          </a:p>
          <a:p>
            <a:pPr lvl="1"/>
            <a:r>
              <a:rPr lang="en-US" dirty="0" smtClean="0"/>
              <a:t>Dynamic load balancing in sort-last.</a:t>
            </a:r>
          </a:p>
          <a:p>
            <a:pPr lvl="1"/>
            <a:r>
              <a:rPr lang="en-US" dirty="0" smtClean="0"/>
              <a:t>Predictive dynamic sort-first.</a:t>
            </a:r>
          </a:p>
          <a:p>
            <a:pPr lvl="1"/>
            <a:r>
              <a:rPr lang="en-US" dirty="0" smtClean="0"/>
              <a:t>Improve transparency rendering in a single GPU.</a:t>
            </a:r>
          </a:p>
          <a:p>
            <a:r>
              <a:rPr lang="en-US" dirty="0" err="1" smtClean="0"/>
              <a:t>Paraview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View frustum clipping before sorting.</a:t>
            </a:r>
          </a:p>
          <a:p>
            <a:pPr lvl="1"/>
            <a:r>
              <a:rPr lang="en-US" dirty="0" smtClean="0"/>
              <a:t>Fixing sorting artifacts.</a:t>
            </a:r>
          </a:p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4294967295"/>
          </p:nvPr>
        </p:nvSpPr>
        <p:spPr>
          <a:xfrm>
            <a:off x="6275388" y="6356350"/>
            <a:ext cx="2868612" cy="365125"/>
          </a:xfrm>
          <a:prstGeom prst="rect">
            <a:avLst/>
          </a:prstGeom>
        </p:spPr>
        <p:txBody>
          <a:bodyPr/>
          <a:lstStyle/>
          <a:p>
            <a:fld id="{F7EAEB24-CE78-465C-A726-91D0868FA48F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2908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5/5/2013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Blue Brain Project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Blue Brain Project is the first attempt to systematically </a:t>
            </a:r>
            <a:r>
              <a:rPr lang="en-US" b="1" dirty="0" smtClean="0"/>
              <a:t>reverse engineer</a:t>
            </a:r>
            <a:r>
              <a:rPr lang="en-US" dirty="0" smtClean="0"/>
              <a:t> the </a:t>
            </a:r>
            <a:r>
              <a:rPr lang="en-US" b="1" dirty="0" smtClean="0"/>
              <a:t>human brain.</a:t>
            </a:r>
          </a:p>
          <a:p>
            <a:r>
              <a:rPr lang="en-US" dirty="0" smtClean="0"/>
              <a:t>The goal is to build a facility in which </a:t>
            </a:r>
            <a:r>
              <a:rPr lang="en-US" b="1" dirty="0" smtClean="0"/>
              <a:t>simulation based research </a:t>
            </a:r>
            <a:r>
              <a:rPr lang="en-US" dirty="0" smtClean="0"/>
              <a:t>can be conducted to study the function and dysfunction of the brain.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667336" y="1210690"/>
            <a:ext cx="7754868" cy="496855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detailed cortical tissue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7" y="1423409"/>
            <a:ext cx="7480800" cy="46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667336" y="1210690"/>
            <a:ext cx="7754868" cy="496855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detailed cortical tissue</a:t>
            </a:r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6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7" y="1412776"/>
            <a:ext cx="7481262" cy="4680000"/>
          </a:xfrm>
        </p:spPr>
      </p:pic>
    </p:spTree>
    <p:extLst>
      <p:ext uri="{BB962C8B-B14F-4D97-AF65-F5344CB8AC3E}">
        <p14:creationId xmlns:p14="http://schemas.microsoft.com/office/powerpoint/2010/main" val="31656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Analysis bottleneck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Simulations can produce huge amounts of data</a:t>
            </a:r>
            <a:br>
              <a:rPr lang="en-US" dirty="0" smtClean="0"/>
            </a:br>
            <a:r>
              <a:rPr lang="en-US" sz="2200" b="1" i="1" dirty="0" smtClean="0"/>
              <a:t>(+100 GB</a:t>
            </a:r>
            <a:r>
              <a:rPr lang="en-US" sz="2200" i="1" dirty="0" smtClean="0"/>
              <a:t> for 10K neurons, 1 s biological time, single variable reported at 0.1 </a:t>
            </a:r>
            <a:r>
              <a:rPr lang="en-US" sz="2200" i="1" dirty="0" err="1" smtClean="0"/>
              <a:t>ms</a:t>
            </a:r>
            <a:r>
              <a:rPr lang="en-US" sz="2200" i="1" dirty="0" smtClean="0"/>
              <a:t> intervals)</a:t>
            </a:r>
          </a:p>
          <a:p>
            <a:pPr lvl="1"/>
            <a:r>
              <a:rPr lang="en-US" dirty="0" smtClean="0"/>
              <a:t>Scientists require flexible interactive exploratory visualization (&gt; 10 fps for simulation playback)</a:t>
            </a:r>
          </a:p>
          <a:p>
            <a:r>
              <a:rPr lang="en-US" b="1" dirty="0" smtClean="0"/>
              <a:t>Visual complexity</a:t>
            </a:r>
          </a:p>
          <a:p>
            <a:pPr lvl="1"/>
            <a:r>
              <a:rPr lang="en-US" b="1" dirty="0" smtClean="0"/>
              <a:t>Complex </a:t>
            </a:r>
            <a:r>
              <a:rPr lang="en-US" dirty="0" smtClean="0"/>
              <a:t>and </a:t>
            </a:r>
            <a:r>
              <a:rPr lang="en-US" b="1" dirty="0" smtClean="0"/>
              <a:t>entwined </a:t>
            </a:r>
            <a:r>
              <a:rPr lang="en-US" dirty="0" smtClean="0"/>
              <a:t>geometry.</a:t>
            </a:r>
            <a:endParaRPr lang="en-US" dirty="0"/>
          </a:p>
          <a:p>
            <a:pPr lvl="1"/>
            <a:r>
              <a:rPr lang="en-US" b="1" dirty="0"/>
              <a:t>T</a:t>
            </a:r>
            <a:r>
              <a:rPr lang="en-US" b="1" dirty="0" smtClean="0"/>
              <a:t>ransparency</a:t>
            </a:r>
            <a:r>
              <a:rPr lang="en-US" dirty="0" smtClean="0"/>
              <a:t> for </a:t>
            </a:r>
            <a:r>
              <a:rPr lang="en-US" dirty="0" err="1" smtClean="0"/>
              <a:t>focus+context</a:t>
            </a:r>
            <a:r>
              <a:rPr lang="en-US" dirty="0" smtClean="0"/>
              <a:t> visualization.</a:t>
            </a:r>
          </a:p>
          <a:p>
            <a:r>
              <a:rPr lang="en-US" b="1" dirty="0" smtClean="0"/>
              <a:t>Rendering complexity</a:t>
            </a:r>
          </a:p>
          <a:p>
            <a:pPr lvl="1"/>
            <a:r>
              <a:rPr lang="en-US" dirty="0" smtClean="0"/>
              <a:t>Geometrical workload: </a:t>
            </a:r>
            <a:r>
              <a:rPr lang="en-US" dirty="0"/>
              <a:t>&gt;</a:t>
            </a:r>
            <a:r>
              <a:rPr lang="en-US" b="1" dirty="0"/>
              <a:t>4,000 segments </a:t>
            </a:r>
            <a:r>
              <a:rPr lang="en-US" dirty="0"/>
              <a:t>(from the reconstructions</a:t>
            </a:r>
            <a:r>
              <a:rPr lang="en-US" dirty="0" smtClean="0"/>
              <a:t>), ≈</a:t>
            </a:r>
            <a:r>
              <a:rPr lang="en-US" b="1" dirty="0" smtClean="0"/>
              <a:t>150,000 triangles</a:t>
            </a:r>
            <a:endParaRPr lang="en-US" dirty="0" smtClean="0"/>
          </a:p>
          <a:p>
            <a:pPr lvl="1"/>
            <a:r>
              <a:rPr lang="en-US" dirty="0" smtClean="0"/>
              <a:t>uncommon aspect ratio.</a:t>
            </a:r>
          </a:p>
          <a:p>
            <a:pPr lvl="1"/>
            <a:r>
              <a:rPr lang="en-US" dirty="0"/>
              <a:t>sub-pixel </a:t>
            </a:r>
            <a:r>
              <a:rPr lang="en-US" dirty="0" smtClean="0"/>
              <a:t>geometry</a:t>
            </a:r>
            <a:r>
              <a:rPr lang="en-US" dirty="0"/>
              <a:t>.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3 Marcador de contenid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2656"/>
            <a:ext cx="3733800" cy="6223002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713656"/>
            <a:ext cx="332232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8784976" cy="5490610"/>
          </a:xfrm>
        </p:spPr>
      </p:pic>
    </p:spTree>
    <p:extLst>
      <p:ext uri="{BB962C8B-B14F-4D97-AF65-F5344CB8AC3E}">
        <p14:creationId xmlns:p14="http://schemas.microsoft.com/office/powerpoint/2010/main" val="21231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Rendering complexity</a:t>
            </a:r>
            <a:r>
              <a:rPr lang="en-US" dirty="0" smtClean="0"/>
              <a:t> plus </a:t>
            </a:r>
            <a:r>
              <a:rPr lang="en-US" b="1" dirty="0" smtClean="0"/>
              <a:t>interactivity</a:t>
            </a:r>
            <a:r>
              <a:rPr lang="en-US" dirty="0" smtClean="0"/>
              <a:t> force to use </a:t>
            </a:r>
            <a:r>
              <a:rPr lang="en-US" b="1" dirty="0" smtClean="0"/>
              <a:t>parallelism</a:t>
            </a:r>
            <a:r>
              <a:rPr lang="en-US" dirty="0" smtClean="0"/>
              <a:t> to achieve the desired performance</a:t>
            </a:r>
          </a:p>
          <a:p>
            <a:r>
              <a:rPr lang="en-US" dirty="0" smtClean="0"/>
              <a:t>There are 2 choices: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Develop a custom solution.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Reuse and adapt a readily available tool.</a:t>
            </a:r>
            <a:endParaRPr lang="en-US" dirty="0"/>
          </a:p>
          <a:p>
            <a:r>
              <a:rPr lang="en-US" dirty="0" smtClean="0"/>
              <a:t>We have implemented and compared both.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3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Personalizado 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5D88CC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</TotalTime>
  <Words>681</Words>
  <Application>Microsoft Office PowerPoint</Application>
  <PresentationFormat>Presentación en pantalla (4:3)</PresentationFormat>
  <Paragraphs>154</Paragraphs>
  <Slides>25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Ejecutivo</vt:lpstr>
      <vt:lpstr>Practical rendering of detailed neuron simulations</vt:lpstr>
      <vt:lpstr>Outline</vt:lpstr>
      <vt:lpstr>The Blue Brain Project</vt:lpstr>
      <vt:lpstr>Simulating detailed cortical tissue</vt:lpstr>
      <vt:lpstr>Simulating detailed cortical tissue</vt:lpstr>
      <vt:lpstr>Motivations</vt:lpstr>
      <vt:lpstr>Presentación de PowerPoint</vt:lpstr>
      <vt:lpstr>Presentación de PowerPoint</vt:lpstr>
      <vt:lpstr>Motivations</vt:lpstr>
      <vt:lpstr>Ad hoc solution: RTNeuron</vt:lpstr>
      <vt:lpstr>RTNeuron: sort-first</vt:lpstr>
      <vt:lpstr>RTNeuron: sort-first</vt:lpstr>
      <vt:lpstr>RTNeuron: sort-last</vt:lpstr>
      <vt:lpstr>RTNeuron: sort-last</vt:lpstr>
      <vt:lpstr>Off-the-self solution: ParaView</vt:lpstr>
      <vt:lpstr>ParaView Implementations</vt:lpstr>
      <vt:lpstr>Experimental setup</vt:lpstr>
      <vt:lpstr>Rendered views</vt:lpstr>
      <vt:lpstr>Strong scaling in RTNeuron</vt:lpstr>
      <vt:lpstr>Strong scaling in Paraview</vt:lpstr>
      <vt:lpstr>Weak scaling in RTNeuron</vt:lpstr>
      <vt:lpstr>Weak scaling in RTNeuron</vt:lpstr>
      <vt:lpstr>Conclusions</vt:lpstr>
      <vt:lpstr>Future work</vt:lpstr>
      <vt:lpstr>Questions?</vt:lpstr>
    </vt:vector>
  </TitlesOfParts>
  <Company>DATSI - 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Hernando</dc:creator>
  <cp:lastModifiedBy>Juan Hernando</cp:lastModifiedBy>
  <cp:revision>60</cp:revision>
  <dcterms:created xsi:type="dcterms:W3CDTF">2013-04-30T15:48:07Z</dcterms:created>
  <dcterms:modified xsi:type="dcterms:W3CDTF">2013-05-04T22:25:25Z</dcterms:modified>
</cp:coreProperties>
</file>